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aven Pro" panose="020B0604020202020204" charset="0"/>
      <p:regular r:id="rId27"/>
      <p:bold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99875bf2e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a99875bf2e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99875bf2e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a99875bf2e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concours Avenir+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99875bf2e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a99875bf2e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a99875bf2e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a99875bf2e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b01da1bef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b01da1bef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b01da1bef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b01da1bef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b01da1be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b01da1be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b01da1bef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b01da1bef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b01da1bef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b01da1bef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a9db8dc81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a9db8dc81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99875bf2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99875bf2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b01da1bef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b01da1bef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99875bf2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99875bf2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01da1b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b01da1b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01da1be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b01da1bef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01da1be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b01da1be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99875bf2e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a99875bf2e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9db8dc8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9db8dc8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a9db8dc81e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a9db8dc81e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hyperlink" Target="https://www.iesf.fr/752_p_50488/enquete-nationale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fi.fr/fr/ecoles-ingenieu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ti-commission.fr/accreditation" TargetMode="Externa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udiant.lefigaro.fr/etudes/ecoles-ingenieurs/classement-post-prepa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etudiant.fr/classements/classement-des-ecoles-d-ingenieur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ousse.fr/dictionnaires/francais/ing%C3%A9nieur/4305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sf.fr/752_p_50488/enquete-national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npM_sio2V0" TargetMode="External"/><Relationship Id="rId3" Type="http://schemas.openxmlformats.org/officeDocument/2006/relationships/hyperlink" Target="https://www.iesf.fr/752_p_50488/enquete-nationale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et comment devenir Ingénieur ? 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présentation de Yann FORNIER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>
            <a:spLocks noGrp="1"/>
          </p:cNvSpPr>
          <p:nvPr>
            <p:ph type="title"/>
          </p:nvPr>
        </p:nvSpPr>
        <p:spPr>
          <a:xfrm>
            <a:off x="56900" y="998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L’industrie</a:t>
            </a:r>
            <a:endParaRPr/>
          </a:p>
        </p:txBody>
      </p:sp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25" y="337520"/>
            <a:ext cx="4325776" cy="40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8"/>
          <p:cNvSpPr/>
          <p:nvPr/>
        </p:nvSpPr>
        <p:spPr>
          <a:xfrm>
            <a:off x="4979851" y="4262875"/>
            <a:ext cx="4121100" cy="30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fr" sz="1002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https://www.iesf.fr/752_p_50488/enquete-nationale.html</a:t>
            </a:r>
            <a:endParaRPr sz="100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2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page 25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15" name="Google Shape;515;p28"/>
          <p:cNvGrpSpPr/>
          <p:nvPr/>
        </p:nvGrpSpPr>
        <p:grpSpPr>
          <a:xfrm>
            <a:off x="203075" y="621794"/>
            <a:ext cx="2190000" cy="1075500"/>
            <a:chOff x="1122675" y="1153350"/>
            <a:chExt cx="2190000" cy="1075500"/>
          </a:xfrm>
        </p:grpSpPr>
        <p:sp>
          <p:nvSpPr>
            <p:cNvPr id="516" name="Google Shape;516;p28"/>
            <p:cNvSpPr/>
            <p:nvPr/>
          </p:nvSpPr>
          <p:spPr>
            <a:xfrm>
              <a:off x="1122675" y="115335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Energie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17" name="Google Shape;51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51700" y="1519676"/>
              <a:ext cx="439752" cy="1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91458" y="1519668"/>
              <a:ext cx="560742" cy="3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04950" y="1871626"/>
              <a:ext cx="877023" cy="1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90471" y="1507961"/>
              <a:ext cx="468475" cy="331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64925" y="1842001"/>
              <a:ext cx="519575" cy="2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67450" y="1605373"/>
              <a:ext cx="468475" cy="3703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28"/>
          <p:cNvGrpSpPr/>
          <p:nvPr/>
        </p:nvGrpSpPr>
        <p:grpSpPr>
          <a:xfrm>
            <a:off x="2510638" y="621807"/>
            <a:ext cx="2190000" cy="1075500"/>
            <a:chOff x="3549650" y="1153350"/>
            <a:chExt cx="2190000" cy="1075500"/>
          </a:xfrm>
        </p:grpSpPr>
        <p:sp>
          <p:nvSpPr>
            <p:cNvPr id="524" name="Google Shape;524;p28"/>
            <p:cNvSpPr/>
            <p:nvPr/>
          </p:nvSpPr>
          <p:spPr>
            <a:xfrm>
              <a:off x="3549650" y="115335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Transports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25" name="Google Shape;525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15500" y="1520502"/>
              <a:ext cx="468474" cy="245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28438" y="1799525"/>
              <a:ext cx="274637" cy="331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046725" y="2003572"/>
              <a:ext cx="1540449" cy="146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5497" y="1490399"/>
              <a:ext cx="935101" cy="337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" name="Google Shape;529;p28"/>
          <p:cNvGrpSpPr/>
          <p:nvPr/>
        </p:nvGrpSpPr>
        <p:grpSpPr>
          <a:xfrm>
            <a:off x="203075" y="1769482"/>
            <a:ext cx="2190000" cy="1078825"/>
            <a:chOff x="5831325" y="1153350"/>
            <a:chExt cx="2190000" cy="1078825"/>
          </a:xfrm>
        </p:grpSpPr>
        <p:sp>
          <p:nvSpPr>
            <p:cNvPr id="530" name="Google Shape;530;p28"/>
            <p:cNvSpPr/>
            <p:nvPr/>
          </p:nvSpPr>
          <p:spPr>
            <a:xfrm>
              <a:off x="5831325" y="115335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Télécommunications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31" name="Google Shape;531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940425" y="1525487"/>
              <a:ext cx="331225" cy="33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344050" y="1525474"/>
              <a:ext cx="439752" cy="4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571250" y="1258725"/>
              <a:ext cx="973450" cy="9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2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385499" y="1582725"/>
              <a:ext cx="519574" cy="2167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5" name="Google Shape;535;p28"/>
          <p:cNvGrpSpPr/>
          <p:nvPr/>
        </p:nvGrpSpPr>
        <p:grpSpPr>
          <a:xfrm>
            <a:off x="2510650" y="1771144"/>
            <a:ext cx="2190000" cy="1075500"/>
            <a:chOff x="86200" y="2495863"/>
            <a:chExt cx="2190000" cy="1075500"/>
          </a:xfrm>
        </p:grpSpPr>
        <p:sp>
          <p:nvSpPr>
            <p:cNvPr id="536" name="Google Shape;536;p28"/>
            <p:cNvSpPr/>
            <p:nvPr/>
          </p:nvSpPr>
          <p:spPr>
            <a:xfrm>
              <a:off x="86200" y="2495863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Santé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37" name="Google Shape;537;p2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87471" y="2725652"/>
              <a:ext cx="576251" cy="400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56308" y="3126332"/>
              <a:ext cx="782198" cy="262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681264" y="2765806"/>
              <a:ext cx="804690" cy="3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2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062757" y="3126313"/>
              <a:ext cx="643869" cy="3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28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1611274" y="2637851"/>
              <a:ext cx="576251" cy="576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28"/>
          <p:cNvGrpSpPr/>
          <p:nvPr/>
        </p:nvGrpSpPr>
        <p:grpSpPr>
          <a:xfrm>
            <a:off x="203075" y="2920482"/>
            <a:ext cx="2190000" cy="1075500"/>
            <a:chOff x="5831325" y="3215100"/>
            <a:chExt cx="2190000" cy="1075500"/>
          </a:xfrm>
        </p:grpSpPr>
        <p:sp>
          <p:nvSpPr>
            <p:cNvPr id="543" name="Google Shape;543;p28"/>
            <p:cNvSpPr/>
            <p:nvPr/>
          </p:nvSpPr>
          <p:spPr>
            <a:xfrm>
              <a:off x="5831325" y="321510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Finances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44" name="Google Shape;544;p28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5940434" y="3544256"/>
              <a:ext cx="690591" cy="337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2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6708986" y="3547573"/>
              <a:ext cx="1068465" cy="33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28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959005" y="3967102"/>
              <a:ext cx="653445" cy="24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8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6760710" y="3975377"/>
              <a:ext cx="331223" cy="229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8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7240175" y="3975372"/>
              <a:ext cx="721542" cy="146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" name="Google Shape;549;p28"/>
          <p:cNvGrpSpPr/>
          <p:nvPr/>
        </p:nvGrpSpPr>
        <p:grpSpPr>
          <a:xfrm>
            <a:off x="2510650" y="2920507"/>
            <a:ext cx="2190000" cy="1075500"/>
            <a:chOff x="611700" y="3784050"/>
            <a:chExt cx="2190000" cy="1075500"/>
          </a:xfrm>
        </p:grpSpPr>
        <p:sp>
          <p:nvSpPr>
            <p:cNvPr id="550" name="Google Shape;550;p28"/>
            <p:cNvSpPr/>
            <p:nvPr/>
          </p:nvSpPr>
          <p:spPr>
            <a:xfrm>
              <a:off x="611700" y="378405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Industrie / Sécurité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51" name="Google Shape;551;p28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681270" y="4121132"/>
              <a:ext cx="530499" cy="16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28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1344274" y="4211237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8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1737915" y="4362722"/>
              <a:ext cx="410633" cy="3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8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2276211" y="4089369"/>
              <a:ext cx="410624" cy="371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8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790099" y="4595074"/>
              <a:ext cx="782213" cy="21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28"/>
          <p:cNvGrpSpPr/>
          <p:nvPr/>
        </p:nvGrpSpPr>
        <p:grpSpPr>
          <a:xfrm>
            <a:off x="203075" y="4068150"/>
            <a:ext cx="2190000" cy="1075500"/>
            <a:chOff x="3477000" y="3215100"/>
            <a:chExt cx="2190000" cy="1075500"/>
          </a:xfrm>
        </p:grpSpPr>
        <p:sp>
          <p:nvSpPr>
            <p:cNvPr id="557" name="Google Shape;557;p28"/>
            <p:cNvSpPr/>
            <p:nvPr/>
          </p:nvSpPr>
          <p:spPr>
            <a:xfrm>
              <a:off x="3477000" y="321510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Eau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58" name="Google Shape;558;p28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581690" y="3544252"/>
              <a:ext cx="827715" cy="33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2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543270" y="3596198"/>
              <a:ext cx="935099" cy="23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28"/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4312200" y="3891158"/>
              <a:ext cx="519576" cy="3264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28"/>
          <p:cNvGrpSpPr/>
          <p:nvPr/>
        </p:nvGrpSpPr>
        <p:grpSpPr>
          <a:xfrm>
            <a:off x="2510650" y="4069850"/>
            <a:ext cx="2190000" cy="1075500"/>
            <a:chOff x="3477000" y="3889700"/>
            <a:chExt cx="2190000" cy="1075500"/>
          </a:xfrm>
        </p:grpSpPr>
        <p:sp>
          <p:nvSpPr>
            <p:cNvPr id="562" name="Google Shape;562;p28"/>
            <p:cNvSpPr/>
            <p:nvPr/>
          </p:nvSpPr>
          <p:spPr>
            <a:xfrm>
              <a:off x="3477000" y="3889700"/>
              <a:ext cx="2190000" cy="1075500"/>
            </a:xfrm>
            <a:prstGeom prst="roundRect">
              <a:avLst>
                <a:gd name="adj" fmla="val 16667"/>
              </a:avLst>
            </a:prstGeom>
            <a:solidFill>
              <a:srgbClr val="F4D6AD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latin typeface="Lato"/>
                  <a:ea typeface="Lato"/>
                  <a:cs typeface="Lato"/>
                  <a:sym typeface="Lato"/>
                </a:rPr>
                <a:t>Administration et services essentiels</a:t>
              </a:r>
              <a:endParaRPr sz="1000"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63" name="Google Shape;563;p28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3571744" y="4241795"/>
              <a:ext cx="697631" cy="37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28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4304137" y="4414586"/>
              <a:ext cx="410624" cy="3131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8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5357988" y="4239939"/>
              <a:ext cx="250373" cy="250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28"/>
            <p:cNvPicPr preferRelativeResize="0"/>
            <p:nvPr/>
          </p:nvPicPr>
          <p:blipFill>
            <a:blip r:embed="rId40">
              <a:alphaModFix/>
            </a:blip>
            <a:stretch>
              <a:fillRect/>
            </a:stretch>
          </p:blipFill>
          <p:spPr>
            <a:xfrm>
              <a:off x="4843001" y="4375603"/>
              <a:ext cx="697626" cy="4758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868" y="650000"/>
            <a:ext cx="1104582" cy="1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950" y="4410878"/>
            <a:ext cx="724774" cy="7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9000" y="4371925"/>
            <a:ext cx="1594938" cy="84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9"/>
          <p:cNvSpPr txBox="1">
            <a:spLocks noGrp="1"/>
          </p:cNvSpPr>
          <p:nvPr>
            <p:ph type="title"/>
          </p:nvPr>
        </p:nvSpPr>
        <p:spPr>
          <a:xfrm>
            <a:off x="0" y="-32675"/>
            <a:ext cx="70305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circuits</a:t>
            </a:r>
            <a:endParaRPr/>
          </a:p>
        </p:txBody>
      </p:sp>
      <p:sp>
        <p:nvSpPr>
          <p:cNvPr id="575" name="Google Shape;575;p29"/>
          <p:cNvSpPr/>
          <p:nvPr/>
        </p:nvSpPr>
        <p:spPr>
          <a:xfrm>
            <a:off x="1543125" y="1478525"/>
            <a:ext cx="3028800" cy="178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Programme Grande Ecole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29"/>
          <p:cNvSpPr/>
          <p:nvPr/>
        </p:nvSpPr>
        <p:spPr>
          <a:xfrm>
            <a:off x="7390075" y="1478525"/>
            <a:ext cx="1104600" cy="114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Master of Science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(MSc)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29"/>
          <p:cNvSpPr/>
          <p:nvPr/>
        </p:nvSpPr>
        <p:spPr>
          <a:xfrm>
            <a:off x="3145225" y="3335900"/>
            <a:ext cx="1512000" cy="116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Prépa classique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MP/PC/PSI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29"/>
          <p:cNvSpPr/>
          <p:nvPr/>
        </p:nvSpPr>
        <p:spPr>
          <a:xfrm>
            <a:off x="1543125" y="3335900"/>
            <a:ext cx="1512000" cy="116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Prépa intégrée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29"/>
          <p:cNvSpPr/>
          <p:nvPr/>
        </p:nvSpPr>
        <p:spPr>
          <a:xfrm>
            <a:off x="109100" y="3974525"/>
            <a:ext cx="1184700" cy="52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 +1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29"/>
          <p:cNvSpPr/>
          <p:nvPr/>
        </p:nvSpPr>
        <p:spPr>
          <a:xfrm>
            <a:off x="109100" y="3355400"/>
            <a:ext cx="1184700" cy="52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 +2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29"/>
          <p:cNvSpPr/>
          <p:nvPr/>
        </p:nvSpPr>
        <p:spPr>
          <a:xfrm>
            <a:off x="109100" y="2736275"/>
            <a:ext cx="1184700" cy="52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 +3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2" name="Google Shape;582;p29"/>
          <p:cNvSpPr/>
          <p:nvPr/>
        </p:nvSpPr>
        <p:spPr>
          <a:xfrm>
            <a:off x="109100" y="2117150"/>
            <a:ext cx="1184700" cy="52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 +4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29"/>
          <p:cNvSpPr/>
          <p:nvPr/>
        </p:nvSpPr>
        <p:spPr>
          <a:xfrm>
            <a:off x="109100" y="1498025"/>
            <a:ext cx="1184700" cy="52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 +5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4" name="Google Shape;5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025" y="1498026"/>
            <a:ext cx="999575" cy="114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2047" y="1498025"/>
            <a:ext cx="999590" cy="11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8224" y="878761"/>
            <a:ext cx="814105" cy="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9"/>
          <p:cNvSpPr/>
          <p:nvPr/>
        </p:nvSpPr>
        <p:spPr>
          <a:xfrm>
            <a:off x="7390100" y="2716775"/>
            <a:ext cx="1104600" cy="180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Bachelors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8" name="Google Shape;58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28800" y="3761175"/>
            <a:ext cx="317950" cy="3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6271" y="3761175"/>
            <a:ext cx="631131" cy="3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5664" y="3885200"/>
            <a:ext cx="631124" cy="6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97414" y="767766"/>
            <a:ext cx="1846275" cy="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25900" y="2716771"/>
            <a:ext cx="568800" cy="5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73862" y="0"/>
            <a:ext cx="1594949" cy="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2313" y="-55450"/>
            <a:ext cx="1448325" cy="103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9"/>
          <p:cNvSpPr/>
          <p:nvPr/>
        </p:nvSpPr>
        <p:spPr>
          <a:xfrm>
            <a:off x="5863750" y="2117150"/>
            <a:ext cx="1104600" cy="239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Bachelors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of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Nunito"/>
                <a:ea typeface="Nunito"/>
                <a:cs typeface="Nunito"/>
                <a:sym typeface="Nunito"/>
              </a:rPr>
              <a:t>Science</a:t>
            </a:r>
            <a:endParaRPr sz="10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6" name="Google Shape;596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8142" y="1783336"/>
            <a:ext cx="685600" cy="788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29"/>
          <p:cNvCxnSpPr/>
          <p:nvPr/>
        </p:nvCxnSpPr>
        <p:spPr>
          <a:xfrm flipH="1">
            <a:off x="5287675" y="405250"/>
            <a:ext cx="3900" cy="432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8" name="Google Shape;598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97629" y="2516949"/>
            <a:ext cx="685601" cy="78841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9"/>
          <p:cNvSpPr/>
          <p:nvPr/>
        </p:nvSpPr>
        <p:spPr>
          <a:xfrm rot="-5400683">
            <a:off x="3779415" y="2094126"/>
            <a:ext cx="1510200" cy="3180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latin typeface="Nunito"/>
                <a:ea typeface="Nunito"/>
                <a:cs typeface="Nunito"/>
                <a:sym typeface="Nunito"/>
              </a:rPr>
              <a:t>Alternance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0" name="Google Shape;600;p29"/>
          <p:cNvSpPr/>
          <p:nvPr/>
        </p:nvSpPr>
        <p:spPr>
          <a:xfrm rot="-5400000">
            <a:off x="8228650" y="1941500"/>
            <a:ext cx="1088700" cy="2763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latin typeface="Nunito"/>
                <a:ea typeface="Nunito"/>
                <a:cs typeface="Nunito"/>
                <a:sym typeface="Nunito"/>
              </a:rPr>
              <a:t>Alternance</a:t>
            </a:r>
            <a:endParaRPr sz="11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1" name="Google Shape;601;p29"/>
          <p:cNvSpPr/>
          <p:nvPr/>
        </p:nvSpPr>
        <p:spPr>
          <a:xfrm>
            <a:off x="8575200" y="2736275"/>
            <a:ext cx="568800" cy="5298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Nunito"/>
                <a:ea typeface="Nunito"/>
                <a:cs typeface="Nunito"/>
                <a:sym typeface="Nunito"/>
              </a:rPr>
              <a:t>Alternance</a:t>
            </a:r>
            <a:endParaRPr sz="9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2" name="Google Shape;602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39600" y="2903150"/>
            <a:ext cx="685601" cy="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"/>
          <p:cNvSpPr txBox="1">
            <a:spLocks noGrp="1"/>
          </p:cNvSpPr>
          <p:nvPr>
            <p:ph type="title"/>
          </p:nvPr>
        </p:nvSpPr>
        <p:spPr>
          <a:xfrm>
            <a:off x="0" y="-1091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parcours en Prépa</a:t>
            </a:r>
            <a:endParaRPr/>
          </a:p>
        </p:txBody>
      </p:sp>
      <p:pic>
        <p:nvPicPr>
          <p:cNvPr id="608" name="Google Shape;6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25" y="641200"/>
            <a:ext cx="8805374" cy="4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50" y="3174400"/>
            <a:ext cx="449425" cy="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0"/>
          <p:cNvSpPr/>
          <p:nvPr/>
        </p:nvSpPr>
        <p:spPr>
          <a:xfrm>
            <a:off x="3179625" y="3122526"/>
            <a:ext cx="1441800" cy="59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30"/>
          <p:cNvSpPr/>
          <p:nvPr/>
        </p:nvSpPr>
        <p:spPr>
          <a:xfrm>
            <a:off x="2911200" y="1734850"/>
            <a:ext cx="1227000" cy="837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2" name="Google Shape;612;p30"/>
          <p:cNvSpPr/>
          <p:nvPr/>
        </p:nvSpPr>
        <p:spPr>
          <a:xfrm>
            <a:off x="1668600" y="528275"/>
            <a:ext cx="4955700" cy="897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3" name="Google Shape;6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050" y="3997845"/>
            <a:ext cx="1116934" cy="59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1"/>
          <p:cNvSpPr txBox="1">
            <a:spLocks noGrp="1"/>
          </p:cNvSpPr>
          <p:nvPr>
            <p:ph type="title"/>
          </p:nvPr>
        </p:nvSpPr>
        <p:spPr>
          <a:xfrm>
            <a:off x="0" y="-405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écoles</a:t>
            </a: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1215725" y="1293675"/>
            <a:ext cx="6507300" cy="58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“200 écoles d’ingénieurs en France accréditées par la CTI.”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0" name="Google Shape;620;p31"/>
          <p:cNvSpPr txBox="1"/>
          <p:nvPr/>
        </p:nvSpPr>
        <p:spPr>
          <a:xfrm>
            <a:off x="2245175" y="1808023"/>
            <a:ext cx="444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u="sng">
                <a:solidFill>
                  <a:schemeClr val="hlink"/>
                </a:solidFill>
                <a:hlinkClick r:id="rId3"/>
              </a:rPr>
              <a:t>https://www.cdefi.fr/fr/ecoles-ingenieurs</a:t>
            </a:r>
            <a:endParaRPr sz="1100" b="1"/>
          </a:p>
        </p:txBody>
      </p:sp>
      <p:pic>
        <p:nvPicPr>
          <p:cNvPr id="621" name="Google Shape;6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0" y="730650"/>
            <a:ext cx="2213124" cy="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4149" y="727786"/>
            <a:ext cx="814105" cy="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1"/>
          <p:cNvSpPr/>
          <p:nvPr/>
        </p:nvSpPr>
        <p:spPr>
          <a:xfrm>
            <a:off x="24937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Arts et Métiers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4" name="Google Shape;624;p31"/>
          <p:cNvSpPr/>
          <p:nvPr/>
        </p:nvSpPr>
        <p:spPr>
          <a:xfrm>
            <a:off x="171102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ENI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5" name="Google Shape;625;p31"/>
          <p:cNvSpPr/>
          <p:nvPr/>
        </p:nvSpPr>
        <p:spPr>
          <a:xfrm>
            <a:off x="317267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FESIC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6" name="Google Shape;626;p31"/>
          <p:cNvSpPr/>
          <p:nvPr/>
        </p:nvSpPr>
        <p:spPr>
          <a:xfrm>
            <a:off x="463432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FGL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7" name="Google Shape;627;p31"/>
          <p:cNvSpPr/>
          <p:nvPr/>
        </p:nvSpPr>
        <p:spPr>
          <a:xfrm>
            <a:off x="609597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GEC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8" name="Google Shape;628;p31"/>
          <p:cNvSpPr/>
          <p:nvPr/>
        </p:nvSpPr>
        <p:spPr>
          <a:xfrm>
            <a:off x="7557625" y="2657475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GEM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24937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Groupe INP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171102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Groupe INSA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317267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Institut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Mines-Telecom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463432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IPP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609597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ParisTech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7557625" y="3371000"/>
            <a:ext cx="1356000" cy="5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Polytech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 txBox="1">
            <a:spLocks noGrp="1"/>
          </p:cNvSpPr>
          <p:nvPr>
            <p:ph type="title"/>
          </p:nvPr>
        </p:nvSpPr>
        <p:spPr>
          <a:xfrm>
            <a:off x="0" y="-482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choisir son école ?</a:t>
            </a:r>
            <a:endParaRPr/>
          </a:p>
        </p:txBody>
      </p:sp>
      <p:sp>
        <p:nvSpPr>
          <p:cNvPr id="640" name="Google Shape;640;p32"/>
          <p:cNvSpPr/>
          <p:nvPr/>
        </p:nvSpPr>
        <p:spPr>
          <a:xfrm>
            <a:off x="3274500" y="600075"/>
            <a:ext cx="2595000" cy="53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Domaine de spécialisation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1" name="Google Shape;6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530" y="1164039"/>
            <a:ext cx="1069599" cy="10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2"/>
          <p:cNvSpPr/>
          <p:nvPr/>
        </p:nvSpPr>
        <p:spPr>
          <a:xfrm>
            <a:off x="3625050" y="2233650"/>
            <a:ext cx="1893900" cy="420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15 majeures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3" name="Google Shape;643;p32"/>
          <p:cNvSpPr/>
          <p:nvPr/>
        </p:nvSpPr>
        <p:spPr>
          <a:xfrm>
            <a:off x="974963" y="28679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Eco-innovation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974963" y="32930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Ingénierie logicielle &amp; IA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974963" y="37182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Conception mécanique et Industrie durable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974963" y="41433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Cloud Computing &amp; Cybersécurité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3449713" y="28679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MedTech &amp; Santé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3449713" y="32930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Industrie et robotique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3449713" y="37182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Data &amp; IA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0" name="Google Shape;650;p32"/>
          <p:cNvSpPr/>
          <p:nvPr/>
        </p:nvSpPr>
        <p:spPr>
          <a:xfrm>
            <a:off x="3449713" y="41433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Fintech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32"/>
          <p:cNvSpPr/>
          <p:nvPr/>
        </p:nvSpPr>
        <p:spPr>
          <a:xfrm>
            <a:off x="5971238" y="28679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Actuariat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2" name="Google Shape;652;p32"/>
          <p:cNvSpPr/>
          <p:nvPr/>
        </p:nvSpPr>
        <p:spPr>
          <a:xfrm>
            <a:off x="5971238" y="32930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Énergie et villes durables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3" name="Google Shape;653;p32"/>
          <p:cNvSpPr/>
          <p:nvPr/>
        </p:nvSpPr>
        <p:spPr>
          <a:xfrm>
            <a:off x="5971238" y="37182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Aérospatial et Défense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4" name="Google Shape;654;p32"/>
          <p:cNvSpPr/>
          <p:nvPr/>
        </p:nvSpPr>
        <p:spPr>
          <a:xfrm>
            <a:off x="5971238" y="414335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Modélisation et mécanique numérique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2137263" y="45685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Ingénierie Financière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6" name="Google Shape;656;p32"/>
          <p:cNvSpPr/>
          <p:nvPr/>
        </p:nvSpPr>
        <p:spPr>
          <a:xfrm>
            <a:off x="4666588" y="4568500"/>
            <a:ext cx="2197800" cy="358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Nunito"/>
                <a:ea typeface="Nunito"/>
                <a:cs typeface="Nunito"/>
                <a:sym typeface="Nunito"/>
              </a:rPr>
              <a:t>Objets connectés &amp; cybersécurité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3"/>
          <p:cNvSpPr txBox="1"/>
          <p:nvPr/>
        </p:nvSpPr>
        <p:spPr>
          <a:xfrm>
            <a:off x="0" y="0"/>
            <a:ext cx="67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Comment choisir son école ?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2" name="Google Shape;662;p33"/>
          <p:cNvSpPr/>
          <p:nvPr/>
        </p:nvSpPr>
        <p:spPr>
          <a:xfrm>
            <a:off x="2388375" y="615600"/>
            <a:ext cx="4582500" cy="40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Réputation &amp; Accréditation CTI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3" name="Google Shape;6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51" y="648251"/>
            <a:ext cx="1636975" cy="10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125" y="1122203"/>
            <a:ext cx="5835177" cy="34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3"/>
          <p:cNvSpPr txBox="1"/>
          <p:nvPr/>
        </p:nvSpPr>
        <p:spPr>
          <a:xfrm>
            <a:off x="2841050" y="4566825"/>
            <a:ext cx="39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https://www.cti-commission.fr/accreditation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/>
          <p:nvPr/>
        </p:nvSpPr>
        <p:spPr>
          <a:xfrm>
            <a:off x="0" y="0"/>
            <a:ext cx="67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Comment choisir son école ?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1" name="Google Shape;671;p34"/>
          <p:cNvSpPr/>
          <p:nvPr/>
        </p:nvSpPr>
        <p:spPr>
          <a:xfrm>
            <a:off x="3374450" y="615600"/>
            <a:ext cx="2579700" cy="4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Réseau Alumni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2" name="Google Shape;6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75" y="1098900"/>
            <a:ext cx="5035438" cy="38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/>
          <p:nvPr/>
        </p:nvSpPr>
        <p:spPr>
          <a:xfrm>
            <a:off x="0" y="0"/>
            <a:ext cx="67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Comment choisir son école ?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8" name="Google Shape;678;p35"/>
          <p:cNvSpPr/>
          <p:nvPr/>
        </p:nvSpPr>
        <p:spPr>
          <a:xfrm>
            <a:off x="2912100" y="779325"/>
            <a:ext cx="3319800" cy="56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International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2912100" y="1438300"/>
            <a:ext cx="3319800" cy="56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Double Diplômes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2912100" y="2097275"/>
            <a:ext cx="3319800" cy="56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Alternance ou non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2912100" y="2756250"/>
            <a:ext cx="3319800" cy="56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Projets, associations, vie de campus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2912100" y="3415225"/>
            <a:ext cx="3319800" cy="56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Employabilité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88" name="Google Shape;688;p36"/>
          <p:cNvSpPr/>
          <p:nvPr/>
        </p:nvSpPr>
        <p:spPr>
          <a:xfrm>
            <a:off x="2463900" y="537725"/>
            <a:ext cx="4216200" cy="6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Le métier d’ingénieur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“Un métier qui évolue”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9" name="Google Shape;689;p36"/>
          <p:cNvSpPr/>
          <p:nvPr/>
        </p:nvSpPr>
        <p:spPr>
          <a:xfrm>
            <a:off x="487875" y="1535250"/>
            <a:ext cx="1948200" cy="5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Formation continue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Veille technologique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2573025" y="1535250"/>
            <a:ext cx="1948200" cy="5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Nouvelles technologies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4658175" y="1535250"/>
            <a:ext cx="1948200" cy="5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Responsabilités éthiques et sociétales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2" name="Google Shape;692;p36"/>
          <p:cNvSpPr/>
          <p:nvPr/>
        </p:nvSpPr>
        <p:spPr>
          <a:xfrm>
            <a:off x="6743325" y="1535250"/>
            <a:ext cx="1912800" cy="5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Nunito"/>
                <a:ea typeface="Nunito"/>
                <a:cs typeface="Nunito"/>
                <a:sym typeface="Nunito"/>
              </a:rPr>
              <a:t>Soft Skills de plus en plus cruciales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1219800" y="2571750"/>
            <a:ext cx="6704400" cy="12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Nunito"/>
                <a:ea typeface="Nunito"/>
                <a:cs typeface="Nunito"/>
                <a:sym typeface="Nunito"/>
              </a:rPr>
              <a:t>Si vous aimez comprendre, construire et améliorer le monde, alors devenir ingénieur peut être fait pour vous.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aller plus loin..</a:t>
            </a:r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https://etudiant.lefigaro.fr/etudes/ecoles-ingenieurs/classement-post-prepa/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https://www.letudiant.fr/classements/classement-des-ecoles-d-ingenieurs.html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303800" y="3616050"/>
            <a:ext cx="70305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QR Code en fin de présentation pour retrouver la présentation ! 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0" y="1415175"/>
            <a:ext cx="1986125" cy="19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500" y="1415175"/>
            <a:ext cx="2222137" cy="19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/>
          <p:nvPr/>
        </p:nvSpPr>
        <p:spPr>
          <a:xfrm>
            <a:off x="4258413" y="2189975"/>
            <a:ext cx="1122300" cy="4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questions 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qu’un ingénieur ? </a:t>
            </a:r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 Larousse</a:t>
            </a:r>
            <a:endParaRPr/>
          </a:p>
          <a:p>
            <a:pPr marL="457200" marR="76200" lvl="0" indent="-228600" algn="l" rtl="0">
              <a:spcBef>
                <a:spcPts val="1200"/>
              </a:spcBef>
              <a:spcAft>
                <a:spcPts val="0"/>
              </a:spcAft>
              <a:buClr>
                <a:srgbClr val="444A4D"/>
              </a:buClr>
              <a:buSzPts val="1150"/>
              <a:buFont typeface="Arial"/>
              <a:buNone/>
            </a:pPr>
            <a:r>
              <a:rPr lang="fr" sz="1050" b="1">
                <a:solidFill>
                  <a:srgbClr val="566BB3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 Personne que ses connaissances rendent apte à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occuper 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des fonctions scientifiques ou techniques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actives 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en vue de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prévoir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créer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organiser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diriger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contrôler 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les travaux qui en découlent, ainsi qu'à y tenir un rôle de </a:t>
            </a:r>
            <a:r>
              <a:rPr lang="fr" sz="1150" b="1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cadre</a:t>
            </a:r>
            <a:r>
              <a:rPr lang="fr" sz="1150">
                <a:solidFill>
                  <a:srgbClr val="444A4D"/>
                </a:solidFill>
                <a:highlight>
                  <a:srgbClr val="F8F7FD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50">
              <a:solidFill>
                <a:srgbClr val="444A4D"/>
              </a:solidFill>
              <a:highlight>
                <a:srgbClr val="F8F7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76200" lvl="0" indent="-228600" algn="l" rtl="0">
              <a:spcBef>
                <a:spcPts val="0"/>
              </a:spcBef>
              <a:spcAft>
                <a:spcPts val="0"/>
              </a:spcAft>
              <a:buClr>
                <a:srgbClr val="444A4D"/>
              </a:buClr>
              <a:buSzPts val="1150"/>
              <a:buFont typeface="Arial"/>
              <a:buNone/>
            </a:pPr>
            <a:r>
              <a:rPr lang="fr" sz="1050" b="1">
                <a:solidFill>
                  <a:srgbClr val="566BB3"/>
                </a:solidFill>
                <a:highlight>
                  <a:srgbClr val="EFEFFB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fr" sz="1150">
                <a:solidFill>
                  <a:srgbClr val="444A4D"/>
                </a:solidFill>
                <a:highlight>
                  <a:srgbClr val="EFEFFB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50" b="1">
                <a:solidFill>
                  <a:srgbClr val="444A4D"/>
                </a:solidFill>
                <a:highlight>
                  <a:srgbClr val="EFEFFB"/>
                </a:highlight>
                <a:latin typeface="Arial"/>
                <a:ea typeface="Arial"/>
                <a:cs typeface="Arial"/>
                <a:sym typeface="Arial"/>
              </a:rPr>
              <a:t>Titre </a:t>
            </a:r>
            <a:r>
              <a:rPr lang="fr" sz="1150">
                <a:solidFill>
                  <a:srgbClr val="444A4D"/>
                </a:solidFill>
                <a:highlight>
                  <a:srgbClr val="EFEFFB"/>
                </a:highlight>
                <a:latin typeface="Arial"/>
                <a:ea typeface="Arial"/>
                <a:cs typeface="Arial"/>
                <a:sym typeface="Arial"/>
              </a:rPr>
              <a:t>donné à quelqu'un qui a accompli certaines études et a obtenu un diplôme en vue de l'exercice de ce métier.</a:t>
            </a:r>
            <a:endParaRPr sz="1150">
              <a:solidFill>
                <a:srgbClr val="444A4D"/>
              </a:solidFill>
              <a:highlight>
                <a:srgbClr val="EFEFF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2" name="Google Shape;402;p21"/>
          <p:cNvSpPr txBox="1"/>
          <p:nvPr/>
        </p:nvSpPr>
        <p:spPr>
          <a:xfrm>
            <a:off x="4865400" y="4804800"/>
            <a:ext cx="427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3"/>
              </a:rPr>
              <a:t>https://www.larousse.fr/dictionnaires/francais/ing%C3%A9nieur/43051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devenir ingénieur ?</a:t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>
            <a:off x="3287627" y="914553"/>
            <a:ext cx="2198100" cy="109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Un métier au coeur des enjeux de société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6040475" y="601150"/>
            <a:ext cx="2493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Aérospatial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2"/>
          <p:cNvSpPr/>
          <p:nvPr/>
        </p:nvSpPr>
        <p:spPr>
          <a:xfrm>
            <a:off x="6043275" y="2908138"/>
            <a:ext cx="2493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Santé et Biotech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22"/>
          <p:cNvSpPr/>
          <p:nvPr/>
        </p:nvSpPr>
        <p:spPr>
          <a:xfrm>
            <a:off x="3141125" y="2571750"/>
            <a:ext cx="2493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Intelligence Artificielle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238975" y="632325"/>
            <a:ext cx="2493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Mobilité du futur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238975" y="2908148"/>
            <a:ext cx="2493900" cy="38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Ecologie &amp; durabilité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5" y="1046650"/>
            <a:ext cx="2198005" cy="13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2"/>
          <p:cNvSpPr txBox="1"/>
          <p:nvPr/>
        </p:nvSpPr>
        <p:spPr>
          <a:xfrm>
            <a:off x="452025" y="2334293"/>
            <a:ext cx="2198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Taxi Drone EG216-S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EHang, Guangzhou, Chine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2"/>
          <p:cNvSpPr txBox="1"/>
          <p:nvPr/>
        </p:nvSpPr>
        <p:spPr>
          <a:xfrm>
            <a:off x="6016350" y="4540211"/>
            <a:ext cx="2493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Détection de la matière blanche par reconnaissance d’image (Bac+4)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7" name="Google Shape;4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174" y="3344598"/>
            <a:ext cx="1830099" cy="12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350" y="1046650"/>
            <a:ext cx="2197999" cy="123804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2"/>
          <p:cNvSpPr txBox="1"/>
          <p:nvPr/>
        </p:nvSpPr>
        <p:spPr>
          <a:xfrm>
            <a:off x="6067400" y="2284701"/>
            <a:ext cx="24939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Création d’un micro-lanceur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Latitude (Venture Orbital Systems)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(Bac+4)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0" name="Google Shape;4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975" y="3344602"/>
            <a:ext cx="1983901" cy="131611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2"/>
          <p:cNvSpPr txBox="1"/>
          <p:nvPr/>
        </p:nvSpPr>
        <p:spPr>
          <a:xfrm>
            <a:off x="304125" y="4543882"/>
            <a:ext cx="2493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Optimisation des flux routiers par injection d’IA dans les feux de circulation (Bac+4)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2" name="Google Shape;4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175" y="3009300"/>
            <a:ext cx="2330880" cy="15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2"/>
          <p:cNvSpPr txBox="1"/>
          <p:nvPr/>
        </p:nvSpPr>
        <p:spPr>
          <a:xfrm>
            <a:off x="3119975" y="4494945"/>
            <a:ext cx="2493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Milo, Première IA étudiante au monde, conçue pour accompagner les étudiants au quotidien (Bac+4)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331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grande variété de secteurs et de carrières</a:t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4007313" y="1369663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Industrie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23"/>
          <p:cNvSpPr/>
          <p:nvPr/>
        </p:nvSpPr>
        <p:spPr>
          <a:xfrm>
            <a:off x="2656538" y="203803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Start-up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1" name="Google Shape;431;p23"/>
          <p:cNvSpPr/>
          <p:nvPr/>
        </p:nvSpPr>
        <p:spPr>
          <a:xfrm>
            <a:off x="2656538" y="271108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R&amp;D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3987438" y="338413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Conseil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5318363" y="2038050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Entrepreneuriat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5318363" y="271108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Finance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35" name="Google Shape;435;p23"/>
          <p:cNvCxnSpPr>
            <a:stCxn id="429" idx="1"/>
            <a:endCxn id="430" idx="0"/>
          </p:cNvCxnSpPr>
          <p:nvPr/>
        </p:nvCxnSpPr>
        <p:spPr>
          <a:xfrm flipH="1">
            <a:off x="3568413" y="1564513"/>
            <a:ext cx="438900" cy="47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23"/>
          <p:cNvCxnSpPr>
            <a:stCxn id="430" idx="2"/>
            <a:endCxn id="431" idx="0"/>
          </p:cNvCxnSpPr>
          <p:nvPr/>
        </p:nvCxnSpPr>
        <p:spPr>
          <a:xfrm>
            <a:off x="3568388" y="2427738"/>
            <a:ext cx="0" cy="2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23"/>
          <p:cNvCxnSpPr>
            <a:stCxn id="431" idx="2"/>
            <a:endCxn id="432" idx="1"/>
          </p:cNvCxnSpPr>
          <p:nvPr/>
        </p:nvCxnSpPr>
        <p:spPr>
          <a:xfrm>
            <a:off x="3568388" y="3100788"/>
            <a:ext cx="419100" cy="4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23"/>
          <p:cNvCxnSpPr>
            <a:stCxn id="432" idx="3"/>
            <a:endCxn id="434" idx="2"/>
          </p:cNvCxnSpPr>
          <p:nvPr/>
        </p:nvCxnSpPr>
        <p:spPr>
          <a:xfrm rot="10800000" flipH="1">
            <a:off x="5811138" y="3100788"/>
            <a:ext cx="419100" cy="4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23"/>
          <p:cNvCxnSpPr>
            <a:stCxn id="434" idx="0"/>
            <a:endCxn id="433" idx="2"/>
          </p:cNvCxnSpPr>
          <p:nvPr/>
        </p:nvCxnSpPr>
        <p:spPr>
          <a:xfrm rot="10800000">
            <a:off x="6230213" y="2427888"/>
            <a:ext cx="0" cy="2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23"/>
          <p:cNvCxnSpPr>
            <a:stCxn id="433" idx="0"/>
            <a:endCxn id="429" idx="3"/>
          </p:cNvCxnSpPr>
          <p:nvPr/>
        </p:nvCxnSpPr>
        <p:spPr>
          <a:xfrm rot="10800000">
            <a:off x="5830913" y="1564650"/>
            <a:ext cx="399300" cy="47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23"/>
          <p:cNvCxnSpPr>
            <a:stCxn id="430" idx="3"/>
            <a:endCxn id="434" idx="1"/>
          </p:cNvCxnSpPr>
          <p:nvPr/>
        </p:nvCxnSpPr>
        <p:spPr>
          <a:xfrm>
            <a:off x="4480238" y="2232888"/>
            <a:ext cx="838200" cy="6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23"/>
          <p:cNvCxnSpPr>
            <a:stCxn id="429" idx="2"/>
            <a:endCxn id="432" idx="0"/>
          </p:cNvCxnSpPr>
          <p:nvPr/>
        </p:nvCxnSpPr>
        <p:spPr>
          <a:xfrm flipH="1">
            <a:off x="4899363" y="1759363"/>
            <a:ext cx="19800" cy="16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23"/>
          <p:cNvCxnSpPr>
            <a:stCxn id="431" idx="3"/>
            <a:endCxn id="433" idx="1"/>
          </p:cNvCxnSpPr>
          <p:nvPr/>
        </p:nvCxnSpPr>
        <p:spPr>
          <a:xfrm rot="10800000" flipH="1">
            <a:off x="4480238" y="2233038"/>
            <a:ext cx="838200" cy="6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331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grande variété de secteurs et de carrières</a:t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4007313" y="1369663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Industrie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2656538" y="203803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Start-up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2656538" y="271108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R&amp;D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3987438" y="338413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Conseil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5318363" y="2038050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Entrepreneuriat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5318363" y="2711088"/>
            <a:ext cx="1823700" cy="38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Finance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5" name="Google Shape;455;p24"/>
          <p:cNvCxnSpPr>
            <a:stCxn id="449" idx="1"/>
            <a:endCxn id="450" idx="0"/>
          </p:cNvCxnSpPr>
          <p:nvPr/>
        </p:nvCxnSpPr>
        <p:spPr>
          <a:xfrm flipH="1">
            <a:off x="3568413" y="1564513"/>
            <a:ext cx="438900" cy="47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24"/>
          <p:cNvCxnSpPr>
            <a:stCxn id="450" idx="2"/>
            <a:endCxn id="451" idx="0"/>
          </p:cNvCxnSpPr>
          <p:nvPr/>
        </p:nvCxnSpPr>
        <p:spPr>
          <a:xfrm>
            <a:off x="3568388" y="2427738"/>
            <a:ext cx="0" cy="2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4"/>
          <p:cNvCxnSpPr>
            <a:stCxn id="451" idx="2"/>
            <a:endCxn id="452" idx="1"/>
          </p:cNvCxnSpPr>
          <p:nvPr/>
        </p:nvCxnSpPr>
        <p:spPr>
          <a:xfrm>
            <a:off x="3568388" y="3100788"/>
            <a:ext cx="419100" cy="4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24"/>
          <p:cNvCxnSpPr>
            <a:stCxn id="452" idx="3"/>
            <a:endCxn id="454" idx="2"/>
          </p:cNvCxnSpPr>
          <p:nvPr/>
        </p:nvCxnSpPr>
        <p:spPr>
          <a:xfrm rot="10800000" flipH="1">
            <a:off x="5811138" y="3100788"/>
            <a:ext cx="419100" cy="4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4"/>
          <p:cNvCxnSpPr>
            <a:stCxn id="454" idx="0"/>
            <a:endCxn id="453" idx="2"/>
          </p:cNvCxnSpPr>
          <p:nvPr/>
        </p:nvCxnSpPr>
        <p:spPr>
          <a:xfrm rot="10800000">
            <a:off x="6230213" y="2427888"/>
            <a:ext cx="0" cy="2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4"/>
          <p:cNvCxnSpPr>
            <a:stCxn id="453" idx="0"/>
            <a:endCxn id="449" idx="3"/>
          </p:cNvCxnSpPr>
          <p:nvPr/>
        </p:nvCxnSpPr>
        <p:spPr>
          <a:xfrm rot="10800000">
            <a:off x="5830913" y="1564650"/>
            <a:ext cx="399300" cy="47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24"/>
          <p:cNvCxnSpPr>
            <a:stCxn id="450" idx="3"/>
            <a:endCxn id="454" idx="1"/>
          </p:cNvCxnSpPr>
          <p:nvPr/>
        </p:nvCxnSpPr>
        <p:spPr>
          <a:xfrm>
            <a:off x="4480238" y="2232888"/>
            <a:ext cx="838200" cy="6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24"/>
          <p:cNvCxnSpPr>
            <a:stCxn id="449" idx="2"/>
            <a:endCxn id="452" idx="0"/>
          </p:cNvCxnSpPr>
          <p:nvPr/>
        </p:nvCxnSpPr>
        <p:spPr>
          <a:xfrm flipH="1">
            <a:off x="4899363" y="1759363"/>
            <a:ext cx="19800" cy="16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24"/>
          <p:cNvCxnSpPr>
            <a:stCxn id="451" idx="3"/>
            <a:endCxn id="453" idx="1"/>
          </p:cNvCxnSpPr>
          <p:nvPr/>
        </p:nvCxnSpPr>
        <p:spPr>
          <a:xfrm rot="10800000" flipH="1">
            <a:off x="4480238" y="2233038"/>
            <a:ext cx="838200" cy="6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24"/>
          <p:cNvSpPr txBox="1"/>
          <p:nvPr/>
        </p:nvSpPr>
        <p:spPr>
          <a:xfrm>
            <a:off x="1764675" y="4144250"/>
            <a:ext cx="62892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Possibilité de se réinventer plusieurs fois dans une même carrière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763725" y="904000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Ingénieur IA/Data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24"/>
          <p:cNvSpPr/>
          <p:nvPr/>
        </p:nvSpPr>
        <p:spPr>
          <a:xfrm>
            <a:off x="284875" y="1601925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Ingénieur R&amp;D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284875" y="2369975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Ingénieur mécanique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284875" y="3036725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Ingénieur cybersécurité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402625" y="3590488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Consultant technique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6641500" y="903988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Chef de projet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6980950" y="1564513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Entrepreneur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7331100" y="2341177"/>
            <a:ext cx="1478100" cy="341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CTO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6801675" y="3320213"/>
            <a:ext cx="2112000" cy="28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Chef d’entreprise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qu’on attend de lui/elle ? </a:t>
            </a:r>
            <a:endParaRPr/>
          </a:p>
        </p:txBody>
      </p:sp>
      <p:pic>
        <p:nvPicPr>
          <p:cNvPr id="479" name="Google Shape;4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5"/>
          <p:cNvSpPr/>
          <p:nvPr/>
        </p:nvSpPr>
        <p:spPr>
          <a:xfrm>
            <a:off x="194825" y="6624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Maîtrise technique solide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2630625" y="6624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Capacité à prendre du recul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5066425" y="6624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Travail en équipe et communication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25"/>
          <p:cNvSpPr/>
          <p:nvPr/>
        </p:nvSpPr>
        <p:spPr>
          <a:xfrm>
            <a:off x="6904750" y="958575"/>
            <a:ext cx="1324800" cy="3741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International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194825" y="24046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Gestion de projet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5" name="Google Shape;485;p25"/>
          <p:cNvSpPr/>
          <p:nvPr/>
        </p:nvSpPr>
        <p:spPr>
          <a:xfrm>
            <a:off x="2630625" y="24046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Innovation et amélioration continue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5019675" y="2404625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Sens des responsabilités et éthique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1519675" y="3772750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Polyvalence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3932100" y="3772750"/>
            <a:ext cx="2353500" cy="49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Autonomie et prise d’initiative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>
            <a:spLocks noGrp="1"/>
          </p:cNvSpPr>
          <p:nvPr>
            <p:ph type="title"/>
          </p:nvPr>
        </p:nvSpPr>
        <p:spPr>
          <a:xfrm>
            <a:off x="31175" y="-31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Enquête de l’IESF (8 octobre 2025)</a:t>
            </a:r>
            <a:endParaRPr/>
          </a:p>
        </p:txBody>
      </p:sp>
      <p:sp>
        <p:nvSpPr>
          <p:cNvPr id="494" name="Google Shape;494;p26"/>
          <p:cNvSpPr txBox="1">
            <a:spLocks noGrp="1"/>
          </p:cNvSpPr>
          <p:nvPr>
            <p:ph type="body" idx="1"/>
          </p:nvPr>
        </p:nvSpPr>
        <p:spPr>
          <a:xfrm>
            <a:off x="2909200" y="4683700"/>
            <a:ext cx="3777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https://www.iesf.fr/752_p_50488/enquete-nationale.html</a:t>
            </a:r>
            <a:endParaRPr/>
          </a:p>
        </p:txBody>
      </p:sp>
      <p:pic>
        <p:nvPicPr>
          <p:cNvPr id="495" name="Google Shape;4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100" y="60625"/>
            <a:ext cx="2692976" cy="10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75" y="728975"/>
            <a:ext cx="2604400" cy="368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title"/>
          </p:nvPr>
        </p:nvSpPr>
        <p:spPr>
          <a:xfrm>
            <a:off x="31175" y="-31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Enquête de l’IESF (8 octobre 2025)</a:t>
            </a:r>
            <a:endParaRPr/>
          </a:p>
        </p:txBody>
      </p:sp>
      <p:sp>
        <p:nvSpPr>
          <p:cNvPr id="502" name="Google Shape;502;p27"/>
          <p:cNvSpPr txBox="1">
            <a:spLocks noGrp="1"/>
          </p:cNvSpPr>
          <p:nvPr>
            <p:ph type="body" idx="1"/>
          </p:nvPr>
        </p:nvSpPr>
        <p:spPr>
          <a:xfrm>
            <a:off x="2909200" y="4683700"/>
            <a:ext cx="3777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https://www.iesf.fr/752_p_50488/enquete-nationale.html</a:t>
            </a:r>
            <a:endParaRPr/>
          </a:p>
        </p:txBody>
      </p:sp>
      <p:pic>
        <p:nvPicPr>
          <p:cNvPr id="503" name="Google Shape;5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100" y="60625"/>
            <a:ext cx="2692976" cy="10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75" y="728975"/>
            <a:ext cx="2604400" cy="368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587" y="1227850"/>
            <a:ext cx="2962525" cy="102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701" y="2355324"/>
            <a:ext cx="4792399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7"/>
          <p:cNvSpPr txBox="1"/>
          <p:nvPr/>
        </p:nvSpPr>
        <p:spPr>
          <a:xfrm>
            <a:off x="4477300" y="3499150"/>
            <a:ext cx="425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“Le métier d’ingénieur est-il en train de décliner ?”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Ampère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hlinkClick r:id="rId8"/>
              </a:rPr>
              <a:t>https://www.youtube.com/watch?v=OnpM_sio2V0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Affichage à l'écran (16:9)</PresentationFormat>
  <Paragraphs>153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Maven Pro</vt:lpstr>
      <vt:lpstr>Lato</vt:lpstr>
      <vt:lpstr>Nunito</vt:lpstr>
      <vt:lpstr>Arial</vt:lpstr>
      <vt:lpstr>Momentum</vt:lpstr>
      <vt:lpstr>Pourquoi et comment devenir Ingénieur ? </vt:lpstr>
      <vt:lpstr>Présentation PowerPoint</vt:lpstr>
      <vt:lpstr>Qu’est ce qu’un ingénieur ? </vt:lpstr>
      <vt:lpstr>Pourquoi devenir ingénieur ?</vt:lpstr>
      <vt:lpstr>Une grande variété de secteurs et de carrières</vt:lpstr>
      <vt:lpstr>Une grande variété de secteurs et de carrières</vt:lpstr>
      <vt:lpstr>Qu’est ce qu’on attend de lui/elle ? </vt:lpstr>
      <vt:lpstr>Enquête de l’IESF (8 octobre 2025)</vt:lpstr>
      <vt:lpstr>Enquête de l’IESF (8 octobre 2025)</vt:lpstr>
      <vt:lpstr>L’industrie</vt:lpstr>
      <vt:lpstr>Les circuits</vt:lpstr>
      <vt:lpstr>Les parcours en Prépa</vt:lpstr>
      <vt:lpstr>Les écoles</vt:lpstr>
      <vt:lpstr>Comment choisir son école ?</vt:lpstr>
      <vt:lpstr>Présentation PowerPoint</vt:lpstr>
      <vt:lpstr>Présentation PowerPoint</vt:lpstr>
      <vt:lpstr>Présentation PowerPoint</vt:lpstr>
      <vt:lpstr>Conclusion</vt:lpstr>
      <vt:lpstr>Pour aller plus loin..</vt:lpstr>
      <vt:lpstr>Des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FORNIER Yann</cp:lastModifiedBy>
  <cp:revision>1</cp:revision>
  <dcterms:modified xsi:type="dcterms:W3CDTF">2025-12-12T21:26:13Z</dcterms:modified>
</cp:coreProperties>
</file>